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1A49"/>
    <a:srgbClr val="A41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768"/>
  </p:normalViewPr>
  <p:slideViewPr>
    <p:cSldViewPr snapToGrid="0" snapToObjects="1">
      <p:cViewPr varScale="1">
        <p:scale>
          <a:sx n="105" d="100"/>
          <a:sy n="105" d="100"/>
        </p:scale>
        <p:origin x="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EA42FF-0509-0C4B-858D-32A84BDD304A}"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19291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EA42FF-0509-0C4B-858D-32A84BDD304A}"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1855320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EA42FF-0509-0C4B-858D-32A84BDD304A}"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91011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EA42FF-0509-0C4B-858D-32A84BDD304A}"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162359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EA42FF-0509-0C4B-858D-32A84BDD304A}"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1775911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EA42FF-0509-0C4B-858D-32A84BDD304A}" type="datetimeFigureOut">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201932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EA42FF-0509-0C4B-858D-32A84BDD304A}" type="datetimeFigureOut">
              <a:rPr lang="en-US" smtClean="0"/>
              <a:t>11/29/16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211326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EA42FF-0509-0C4B-858D-32A84BDD304A}" type="datetimeFigureOut">
              <a:rPr lang="en-US" smtClean="0"/>
              <a:t>11/29/16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47533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A42FF-0509-0C4B-858D-32A84BDD304A}" type="datetimeFigureOut">
              <a:rPr lang="en-US" smtClean="0"/>
              <a:t>11/29/16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38856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A42FF-0509-0C4B-858D-32A84BDD304A}" type="datetimeFigureOut">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12946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A42FF-0509-0C4B-858D-32A84BDD304A}" type="datetimeFigureOut">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93C9E-DE06-EE4B-9BA9-65D7B9B84E34}" type="slidenum">
              <a:rPr lang="en-US" smtClean="0"/>
              <a:t>‹#›</a:t>
            </a:fld>
            <a:endParaRPr lang="en-US"/>
          </a:p>
        </p:txBody>
      </p:sp>
    </p:spTree>
    <p:extLst>
      <p:ext uri="{BB962C8B-B14F-4D97-AF65-F5344CB8AC3E}">
        <p14:creationId xmlns:p14="http://schemas.microsoft.com/office/powerpoint/2010/main" val="4675046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A42FF-0509-0C4B-858D-32A84BDD304A}" type="datetimeFigureOut">
              <a:rPr lang="en-US" smtClean="0"/>
              <a:t>11/29/16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93C9E-DE06-EE4B-9BA9-65D7B9B84E34}" type="slidenum">
              <a:rPr lang="en-US" smtClean="0"/>
              <a:t>‹#›</a:t>
            </a:fld>
            <a:endParaRPr lang="en-US"/>
          </a:p>
        </p:txBody>
      </p:sp>
    </p:spTree>
    <p:extLst>
      <p:ext uri="{BB962C8B-B14F-4D97-AF65-F5344CB8AC3E}">
        <p14:creationId xmlns:p14="http://schemas.microsoft.com/office/powerpoint/2010/main" val="196503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extBox 17"/>
          <p:cNvSpPr txBox="1"/>
          <p:nvPr/>
        </p:nvSpPr>
        <p:spPr>
          <a:xfrm>
            <a:off x="0" y="1300661"/>
            <a:ext cx="2784765" cy="338554"/>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b="1" dirty="0" smtClean="0">
                <a:solidFill>
                  <a:schemeClr val="accent4"/>
                </a:solidFill>
              </a:rPr>
              <a:t>TOPIC BASED-VISUALIZATION</a:t>
            </a:r>
            <a:endParaRPr lang="en-US" sz="1600" b="1" dirty="0">
              <a:solidFill>
                <a:schemeClr val="accent4"/>
              </a:solidFill>
            </a:endParaRPr>
          </a:p>
        </p:txBody>
      </p:sp>
      <p:sp>
        <p:nvSpPr>
          <p:cNvPr id="23" name="TextBox 22"/>
          <p:cNvSpPr txBox="1"/>
          <p:nvPr/>
        </p:nvSpPr>
        <p:spPr>
          <a:xfrm>
            <a:off x="9190495" y="1373761"/>
            <a:ext cx="3001505" cy="338554"/>
          </a:xfrm>
          <a:prstGeom prst="rect">
            <a:avLst/>
          </a:prstGeom>
          <a:solidFill>
            <a:schemeClr val="tx1"/>
          </a:solidFill>
          <a:ln w="50800">
            <a:noFill/>
          </a:ln>
        </p:spPr>
        <p:txBody>
          <a:bodyPr wrap="square" rtlCol="0">
            <a:spAutoFit/>
          </a:bodyPr>
          <a:lstStyle/>
          <a:p>
            <a:pPr algn="ctr"/>
            <a:r>
              <a:rPr lang="en-US" sz="1600" b="1" dirty="0" smtClean="0">
                <a:solidFill>
                  <a:schemeClr val="accent4"/>
                </a:solidFill>
              </a:rPr>
              <a:t>USER BASED-VISUALIZATION</a:t>
            </a:r>
            <a:endParaRPr lang="en-US" sz="1600" b="1" dirty="0">
              <a:solidFill>
                <a:schemeClr val="accent4"/>
              </a:solidFill>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819" y="4796969"/>
            <a:ext cx="1054788" cy="1368842"/>
          </a:xfrm>
          <a:prstGeom prst="rect">
            <a:avLst/>
          </a:prstGeom>
          <a:solidFill>
            <a:srgbClr val="FF0000"/>
          </a:solidFill>
          <a:ln w="31750">
            <a:solidFill>
              <a:schemeClr val="bg1"/>
            </a:solidFill>
          </a:ln>
          <a:effectLst>
            <a:softEdge rad="0"/>
          </a:effectLst>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603" y="4784733"/>
            <a:ext cx="1048333" cy="1368842"/>
          </a:xfrm>
          <a:prstGeom prst="rect">
            <a:avLst/>
          </a:prstGeom>
          <a:ln w="31750">
            <a:solidFill>
              <a:schemeClr val="bg1"/>
            </a:solidFill>
          </a:ln>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629" y="4809206"/>
            <a:ext cx="1048861" cy="1359149"/>
          </a:xfrm>
          <a:prstGeom prst="rect">
            <a:avLst/>
          </a:prstGeom>
          <a:ln w="31750">
            <a:solidFill>
              <a:schemeClr val="bg1"/>
            </a:solidFill>
          </a:ln>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186" y="4796969"/>
            <a:ext cx="1059318" cy="1370206"/>
          </a:xfrm>
          <a:prstGeom prst="rect">
            <a:avLst/>
          </a:prstGeom>
          <a:ln w="31750">
            <a:solidFill>
              <a:schemeClr val="bg1"/>
            </a:solid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055" y="4469595"/>
            <a:ext cx="1570346" cy="1582290"/>
          </a:xfrm>
          <a:prstGeom prst="rect">
            <a:avLst/>
          </a:prstGeom>
          <a:ln w="31750">
            <a:solidFill>
              <a:schemeClr val="bg1"/>
            </a:solidFill>
          </a:ln>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055" y="1938842"/>
            <a:ext cx="1577681" cy="1476488"/>
          </a:xfrm>
          <a:prstGeom prst="rect">
            <a:avLst/>
          </a:prstGeom>
          <a:ln w="38100">
            <a:solidFill>
              <a:schemeClr val="bg1"/>
            </a:solidFill>
          </a:ln>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1" y="-21164"/>
            <a:ext cx="12192000" cy="108240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1024275"/>
            <a:ext cx="12192001" cy="322114"/>
          </a:xfrm>
          <a:prstGeom prst="rect">
            <a:avLst/>
          </a:prstGeom>
          <a:ln w="25400">
            <a:noFill/>
          </a:ln>
        </p:spPr>
      </p:pic>
      <p:sp>
        <p:nvSpPr>
          <p:cNvPr id="8" name="TextBox 7"/>
          <p:cNvSpPr txBox="1"/>
          <p:nvPr/>
        </p:nvSpPr>
        <p:spPr>
          <a:xfrm>
            <a:off x="4136483" y="3428009"/>
            <a:ext cx="4560707" cy="338554"/>
          </a:xfrm>
          <a:prstGeom prst="rect">
            <a:avLst/>
          </a:prstGeom>
          <a:noFill/>
        </p:spPr>
        <p:txBody>
          <a:bodyPr wrap="square" rtlCol="0">
            <a:spAutoFit/>
          </a:bodyPr>
          <a:lstStyle/>
          <a:p>
            <a:endParaRPr lang="en-US" sz="800" dirty="0"/>
          </a:p>
          <a:p>
            <a:endParaRPr lang="en-US" sz="800" dirty="0"/>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15181" y="1779981"/>
            <a:ext cx="2753880" cy="1787739"/>
          </a:xfrm>
          <a:prstGeom prst="rect">
            <a:avLst/>
          </a:prstGeom>
          <a:ln w="31750">
            <a:solidFill>
              <a:schemeClr val="bg1"/>
            </a:solidFill>
          </a:ln>
        </p:spPr>
      </p:pic>
      <p:sp>
        <p:nvSpPr>
          <p:cNvPr id="11" name="TextBox 10"/>
          <p:cNvSpPr txBox="1"/>
          <p:nvPr/>
        </p:nvSpPr>
        <p:spPr>
          <a:xfrm>
            <a:off x="9367161" y="3324175"/>
            <a:ext cx="2814648" cy="3293209"/>
          </a:xfrm>
          <a:prstGeom prst="rect">
            <a:avLst/>
          </a:prstGeom>
          <a:noFill/>
        </p:spPr>
        <p:txBody>
          <a:bodyPr wrap="square" rtlCol="0">
            <a:spAutoFit/>
          </a:bodyPr>
          <a:lstStyle/>
          <a:p>
            <a:pPr algn="ctr"/>
            <a:endParaRPr lang="en-US" sz="1400" b="1" dirty="0">
              <a:latin typeface="Rockwell" charset="0"/>
              <a:ea typeface="Rockwell" charset="0"/>
              <a:cs typeface="Rockwell" charset="0"/>
            </a:endParaRPr>
          </a:p>
          <a:p>
            <a:pPr algn="ctr"/>
            <a:endParaRPr lang="en-US" sz="1400" b="1" dirty="0" smtClean="0">
              <a:latin typeface="Rockwell" charset="0"/>
              <a:ea typeface="Rockwell" charset="0"/>
              <a:cs typeface="Rockwell" charset="0"/>
            </a:endParaRPr>
          </a:p>
          <a:p>
            <a:pPr algn="ctr"/>
            <a:r>
              <a:rPr lang="en-US" sz="1400" b="1" u="sng" dirty="0" smtClean="0">
                <a:solidFill>
                  <a:schemeClr val="accent3">
                    <a:lumMod val="20000"/>
                    <a:lumOff val="80000"/>
                  </a:schemeClr>
                </a:solidFill>
                <a:latin typeface="+mj-lt"/>
                <a:ea typeface="Abadi MT Condensed Extra Bold" charset="0"/>
                <a:cs typeface="Abadi MT Condensed Extra Bold" charset="0"/>
              </a:rPr>
              <a:t>Interpretation of the chart</a:t>
            </a:r>
          </a:p>
          <a:p>
            <a:pPr algn="ctr"/>
            <a:endParaRPr lang="en-US" sz="1000" b="1" dirty="0" smtClean="0">
              <a:solidFill>
                <a:schemeClr val="bg1"/>
              </a:solidFill>
              <a:latin typeface="Rockwell" charset="0"/>
              <a:ea typeface="Rockwell" charset="0"/>
              <a:cs typeface="Rockwell" charset="0"/>
            </a:endParaRPr>
          </a:p>
          <a:p>
            <a:pPr algn="ctr"/>
            <a:r>
              <a:rPr lang="en-US" sz="900" dirty="0" smtClean="0">
                <a:solidFill>
                  <a:schemeClr val="bg1"/>
                </a:solidFill>
                <a:latin typeface="Rockwell" charset="0"/>
                <a:ea typeface="Rockwell" charset="0"/>
                <a:cs typeface="Rockwell" charset="0"/>
              </a:rPr>
              <a:t>The above visualization represents the contributions of the top eight experts/users of the website filtered mainly on the number of helpful votes. Each pie of the chart describes the attributes of a particular user. The number indicating the rating is on the scale of 1 to 10.</a:t>
            </a:r>
          </a:p>
          <a:p>
            <a:pPr algn="ctr"/>
            <a:endParaRPr lang="en-US" sz="900" b="1" dirty="0" smtClean="0">
              <a:solidFill>
                <a:schemeClr val="bg1"/>
              </a:solidFill>
              <a:latin typeface="Rockwell" charset="0"/>
              <a:ea typeface="Rockwell" charset="0"/>
              <a:cs typeface="Rockwell" charset="0"/>
            </a:endParaRPr>
          </a:p>
          <a:p>
            <a:pPr algn="ctr"/>
            <a:r>
              <a:rPr lang="en-US" sz="1400" b="1" u="sng" dirty="0" smtClean="0">
                <a:solidFill>
                  <a:schemeClr val="bg1"/>
                </a:solidFill>
                <a:latin typeface="+mj-lt"/>
                <a:ea typeface="Rockwell" charset="0"/>
                <a:cs typeface="Rockwell" charset="0"/>
              </a:rPr>
              <a:t>About the chart</a:t>
            </a:r>
          </a:p>
          <a:p>
            <a:pPr algn="ctr"/>
            <a:endParaRPr lang="en-US" sz="1400" b="1" dirty="0">
              <a:solidFill>
                <a:schemeClr val="bg1"/>
              </a:solidFill>
              <a:latin typeface="+mj-lt"/>
              <a:ea typeface="Rockwell" charset="0"/>
              <a:cs typeface="Rockwell" charset="0"/>
            </a:endParaRPr>
          </a:p>
          <a:p>
            <a:pPr algn="ctr"/>
            <a:r>
              <a:rPr lang="en-US" sz="900" dirty="0">
                <a:solidFill>
                  <a:schemeClr val="bg1"/>
                </a:solidFill>
                <a:latin typeface="Rockwell" charset="0"/>
                <a:ea typeface="Rockwell" charset="0"/>
                <a:cs typeface="Rockwell" charset="0"/>
              </a:rPr>
              <a:t>When the attributes are individually selected, the first relative comparison on the right side, compares all the eight users on this attribute. On clicking the names, the second comparison represents all the four attributes of only the selected user.</a:t>
            </a:r>
          </a:p>
          <a:p>
            <a:endParaRPr lang="en-US" sz="900" dirty="0">
              <a:solidFill>
                <a:srgbClr val="A21A49"/>
              </a:solidFill>
            </a:endParaRPr>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1218" y="1414063"/>
            <a:ext cx="4383249" cy="2049438"/>
          </a:xfrm>
          <a:prstGeom prst="rect">
            <a:avLst/>
          </a:prstGeom>
          <a:ln w="31750">
            <a:solidFill>
              <a:schemeClr val="bg1"/>
            </a:solidFill>
          </a:ln>
        </p:spPr>
      </p:pic>
      <p:sp>
        <p:nvSpPr>
          <p:cNvPr id="14" name="TextBox 13"/>
          <p:cNvSpPr txBox="1"/>
          <p:nvPr/>
        </p:nvSpPr>
        <p:spPr>
          <a:xfrm>
            <a:off x="2957494" y="3463501"/>
            <a:ext cx="6060271" cy="1092607"/>
          </a:xfrm>
          <a:prstGeom prst="rect">
            <a:avLst/>
          </a:prstGeom>
          <a:noFill/>
        </p:spPr>
        <p:txBody>
          <a:bodyPr wrap="square" rtlCol="0">
            <a:spAutoFit/>
          </a:bodyPr>
          <a:lstStyle/>
          <a:p>
            <a:pPr algn="ctr"/>
            <a:r>
              <a:rPr lang="en-US" sz="800" dirty="0" smtClean="0">
                <a:solidFill>
                  <a:schemeClr val="bg1"/>
                </a:solidFill>
                <a:latin typeface="Rockwell" charset="0"/>
                <a:ea typeface="Rockwell" charset="0"/>
                <a:cs typeface="Rockwell" charset="0"/>
              </a:rPr>
              <a:t>In </a:t>
            </a:r>
            <a:r>
              <a:rPr lang="en-US" sz="800" dirty="0">
                <a:solidFill>
                  <a:schemeClr val="bg1"/>
                </a:solidFill>
                <a:latin typeface="Rockwell" charset="0"/>
                <a:ea typeface="Rockwell" charset="0"/>
                <a:cs typeface="Rockwell" charset="0"/>
              </a:rPr>
              <a:t>this project , we propose a semantic visual analytic system to explore online Q/A Forum WebMD. This Visual Analytic System delivers </a:t>
            </a:r>
            <a:r>
              <a:rPr lang="en-US" sz="800" dirty="0" smtClean="0">
                <a:solidFill>
                  <a:schemeClr val="bg1"/>
                </a:solidFill>
                <a:latin typeface="Rockwell" charset="0"/>
                <a:ea typeface="Rockwell" charset="0"/>
                <a:cs typeface="Rockwell" charset="0"/>
              </a:rPr>
              <a:t>conversation </a:t>
            </a:r>
            <a:r>
              <a:rPr lang="en-US" sz="800" dirty="0">
                <a:solidFill>
                  <a:schemeClr val="bg1"/>
                </a:solidFill>
                <a:latin typeface="Rockwell" charset="0"/>
                <a:ea typeface="Rockwell" charset="0"/>
                <a:cs typeface="Rockwell" charset="0"/>
              </a:rPr>
              <a:t>mining technique </a:t>
            </a:r>
            <a:r>
              <a:rPr lang="en-US" sz="800" dirty="0" smtClean="0">
                <a:solidFill>
                  <a:schemeClr val="bg1"/>
                </a:solidFill>
                <a:latin typeface="Rockwell" charset="0"/>
                <a:ea typeface="Rockwell" charset="0"/>
                <a:cs typeface="Rockwell" charset="0"/>
              </a:rPr>
              <a:t> with </a:t>
            </a:r>
            <a:r>
              <a:rPr lang="en-US" sz="800" dirty="0">
                <a:solidFill>
                  <a:schemeClr val="bg1"/>
                </a:solidFill>
                <a:latin typeface="Rockwell" charset="0"/>
                <a:ea typeface="Rockwell" charset="0"/>
                <a:cs typeface="Rockwell" charset="0"/>
              </a:rPr>
              <a:t>an </a:t>
            </a:r>
            <a:r>
              <a:rPr lang="en-US" sz="800" dirty="0" smtClean="0">
                <a:solidFill>
                  <a:schemeClr val="bg1"/>
                </a:solidFill>
                <a:latin typeface="Rockwell" charset="0"/>
                <a:ea typeface="Rockwell" charset="0"/>
                <a:cs typeface="Rockwell" charset="0"/>
              </a:rPr>
              <a:t>interactive </a:t>
            </a:r>
            <a:r>
              <a:rPr lang="en-US" sz="800" dirty="0">
                <a:solidFill>
                  <a:schemeClr val="bg1"/>
                </a:solidFill>
                <a:latin typeface="Rockwell" charset="0"/>
                <a:ea typeface="Rockwell" charset="0"/>
                <a:cs typeface="Rockwell" charset="0"/>
              </a:rPr>
              <a:t>visualization to </a:t>
            </a:r>
            <a:r>
              <a:rPr lang="en-US" sz="800" dirty="0" smtClean="0">
                <a:solidFill>
                  <a:schemeClr val="bg1"/>
                </a:solidFill>
                <a:latin typeface="Rockwell" charset="0"/>
                <a:ea typeface="Rockwell" charset="0"/>
                <a:cs typeface="Rockwell" charset="0"/>
              </a:rPr>
              <a:t>presents a </a:t>
            </a:r>
            <a:r>
              <a:rPr lang="en-US" sz="800" dirty="0">
                <a:solidFill>
                  <a:schemeClr val="bg1"/>
                </a:solidFill>
                <a:latin typeface="Rockwell" charset="0"/>
                <a:ea typeface="Rockwell" charset="0"/>
                <a:cs typeface="Rockwell" charset="0"/>
              </a:rPr>
              <a:t>unique way of understanding the </a:t>
            </a:r>
            <a:r>
              <a:rPr lang="en-US" sz="800" dirty="0" smtClean="0">
                <a:solidFill>
                  <a:schemeClr val="bg1"/>
                </a:solidFill>
                <a:latin typeface="Rockwell" charset="0"/>
                <a:ea typeface="Rockwell" charset="0"/>
                <a:cs typeface="Rockwell" charset="0"/>
              </a:rPr>
              <a:t>semantics </a:t>
            </a:r>
            <a:r>
              <a:rPr lang="en-US" sz="800" dirty="0">
                <a:solidFill>
                  <a:schemeClr val="bg1"/>
                </a:solidFill>
                <a:latin typeface="Rockwell" charset="0"/>
                <a:ea typeface="Rockwell" charset="0"/>
                <a:cs typeface="Rockwell" charset="0"/>
              </a:rPr>
              <a:t>of the questions asked , answer posted </a:t>
            </a:r>
            <a:r>
              <a:rPr lang="en-US" sz="800" dirty="0" smtClean="0">
                <a:solidFill>
                  <a:schemeClr val="bg1"/>
                </a:solidFill>
                <a:latin typeface="Rockwell" charset="0"/>
                <a:ea typeface="Rockwell" charset="0"/>
                <a:cs typeface="Rockwell" charset="0"/>
              </a:rPr>
              <a:t>,and </a:t>
            </a:r>
            <a:r>
              <a:rPr lang="en-US" sz="800" dirty="0">
                <a:solidFill>
                  <a:schemeClr val="bg1"/>
                </a:solidFill>
                <a:latin typeface="Rockwell" charset="0"/>
                <a:ea typeface="Rockwell" charset="0"/>
                <a:cs typeface="Rockwell" charset="0"/>
              </a:rPr>
              <a:t>the users associated. We have considered </a:t>
            </a:r>
            <a:r>
              <a:rPr lang="en-US" sz="800" dirty="0" smtClean="0">
                <a:solidFill>
                  <a:schemeClr val="bg1"/>
                </a:solidFill>
                <a:latin typeface="Rockwell" charset="0"/>
                <a:ea typeface="Rockwell" charset="0"/>
                <a:cs typeface="Rockwell" charset="0"/>
              </a:rPr>
              <a:t> three </a:t>
            </a:r>
            <a:r>
              <a:rPr lang="en-US" sz="800" dirty="0">
                <a:solidFill>
                  <a:schemeClr val="bg1"/>
                </a:solidFill>
                <a:latin typeface="Rockwell" charset="0"/>
                <a:ea typeface="Rockwell" charset="0"/>
                <a:cs typeface="Rockwell" charset="0"/>
              </a:rPr>
              <a:t>types of </a:t>
            </a:r>
            <a:r>
              <a:rPr lang="en-US" sz="800" dirty="0" smtClean="0">
                <a:solidFill>
                  <a:schemeClr val="bg1"/>
                </a:solidFill>
                <a:latin typeface="Rockwell" charset="0"/>
                <a:ea typeface="Rockwell" charset="0"/>
                <a:cs typeface="Rockwell" charset="0"/>
              </a:rPr>
              <a:t>visualizations based </a:t>
            </a:r>
            <a:r>
              <a:rPr lang="en-US" sz="800" dirty="0">
                <a:solidFill>
                  <a:schemeClr val="bg1"/>
                </a:solidFill>
                <a:latin typeface="Rockwell" charset="0"/>
                <a:ea typeface="Rockwell" charset="0"/>
                <a:cs typeface="Rockwell" charset="0"/>
              </a:rPr>
              <a:t>on </a:t>
            </a:r>
            <a:r>
              <a:rPr lang="en-US" sz="800" dirty="0" smtClean="0">
                <a:solidFill>
                  <a:schemeClr val="bg1"/>
                </a:solidFill>
                <a:latin typeface="Rockwell" charset="0"/>
                <a:ea typeface="Rockwell" charset="0"/>
                <a:cs typeface="Rockwell" charset="0"/>
              </a:rPr>
              <a:t>topic, users </a:t>
            </a:r>
            <a:r>
              <a:rPr lang="en-US" sz="800" dirty="0">
                <a:solidFill>
                  <a:schemeClr val="bg1"/>
                </a:solidFill>
                <a:latin typeface="Rockwell" charset="0"/>
                <a:ea typeface="Rockwell" charset="0"/>
                <a:cs typeface="Rockwell" charset="0"/>
              </a:rPr>
              <a:t>and sentiments. We make use of topic </a:t>
            </a:r>
            <a:r>
              <a:rPr lang="en-US" sz="800" dirty="0" smtClean="0">
                <a:solidFill>
                  <a:schemeClr val="bg1"/>
                </a:solidFill>
                <a:latin typeface="Rockwell" charset="0"/>
                <a:ea typeface="Rockwell" charset="0"/>
                <a:cs typeface="Rockwell" charset="0"/>
              </a:rPr>
              <a:t>modeling </a:t>
            </a:r>
            <a:r>
              <a:rPr lang="en-US" sz="800" dirty="0">
                <a:solidFill>
                  <a:schemeClr val="bg1"/>
                </a:solidFill>
                <a:latin typeface="Rockwell" charset="0"/>
                <a:ea typeface="Rockwell" charset="0"/>
                <a:cs typeface="Rockwell" charset="0"/>
              </a:rPr>
              <a:t>approach such as Latent </a:t>
            </a:r>
            <a:r>
              <a:rPr lang="en-US" sz="800" dirty="0" smtClean="0">
                <a:solidFill>
                  <a:schemeClr val="bg1"/>
                </a:solidFill>
                <a:latin typeface="Rockwell" charset="0"/>
                <a:ea typeface="Rockwell" charset="0"/>
                <a:cs typeface="Rockwell" charset="0"/>
              </a:rPr>
              <a:t>Dirichlet </a:t>
            </a:r>
            <a:r>
              <a:rPr lang="en-US" sz="800" dirty="0">
                <a:solidFill>
                  <a:schemeClr val="bg1"/>
                </a:solidFill>
                <a:latin typeface="Rockwell" charset="0"/>
                <a:ea typeface="Rockwell" charset="0"/>
                <a:cs typeface="Rockwell" charset="0"/>
              </a:rPr>
              <a:t>Association and Topic Facet Modelling</a:t>
            </a:r>
          </a:p>
          <a:p>
            <a:pPr algn="ctr"/>
            <a:r>
              <a:rPr lang="en-US" sz="800" dirty="0">
                <a:solidFill>
                  <a:schemeClr val="bg1"/>
                </a:solidFill>
                <a:latin typeface="Rockwell" charset="0"/>
                <a:ea typeface="Rockwell" charset="0"/>
                <a:cs typeface="Rockwell" charset="0"/>
              </a:rPr>
              <a:t>to derive topics from </a:t>
            </a:r>
            <a:r>
              <a:rPr lang="en-US" sz="800" dirty="0" smtClean="0">
                <a:solidFill>
                  <a:schemeClr val="bg1"/>
                </a:solidFill>
                <a:latin typeface="Rockwell" charset="0"/>
                <a:ea typeface="Rockwell" charset="0"/>
                <a:cs typeface="Rockwell" charset="0"/>
              </a:rPr>
              <a:t>questions </a:t>
            </a:r>
            <a:r>
              <a:rPr lang="en-US" sz="800" dirty="0">
                <a:solidFill>
                  <a:schemeClr val="bg1"/>
                </a:solidFill>
                <a:latin typeface="Rockwell" charset="0"/>
                <a:ea typeface="Rockwell" charset="0"/>
                <a:cs typeface="Rockwell" charset="0"/>
              </a:rPr>
              <a:t>and answers. These topics are visualized with the questions associated with them quantifying the measure of coherence between a question and the </a:t>
            </a:r>
            <a:r>
              <a:rPr lang="en-US" sz="800" dirty="0" smtClean="0">
                <a:solidFill>
                  <a:schemeClr val="bg1"/>
                </a:solidFill>
                <a:latin typeface="Rockwell" charset="0"/>
                <a:ea typeface="Rockwell" charset="0"/>
                <a:cs typeface="Rockwell" charset="0"/>
              </a:rPr>
              <a:t>topics.</a:t>
            </a:r>
          </a:p>
          <a:p>
            <a:pPr algn="ctr"/>
            <a:endParaRPr lang="en-US" sz="900" dirty="0">
              <a:solidFill>
                <a:schemeClr val="bg1"/>
              </a:solidFill>
              <a:latin typeface="Rockwell" charset="0"/>
              <a:ea typeface="Rockwell" charset="0"/>
              <a:cs typeface="Rockwell" charset="0"/>
            </a:endParaRPr>
          </a:p>
        </p:txBody>
      </p:sp>
      <p:cxnSp>
        <p:nvCxnSpPr>
          <p:cNvPr id="32" name="Straight Connector 31"/>
          <p:cNvCxnSpPr/>
          <p:nvPr/>
        </p:nvCxnSpPr>
        <p:spPr>
          <a:xfrm>
            <a:off x="2784764" y="1346389"/>
            <a:ext cx="0" cy="551161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190495" y="1335754"/>
            <a:ext cx="0" cy="559160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803667" y="4404561"/>
            <a:ext cx="2100053" cy="307777"/>
          </a:xfrm>
          <a:prstGeom prst="rect">
            <a:avLst/>
          </a:prstGeom>
          <a:solidFill>
            <a:schemeClr val="tx1"/>
          </a:solidFill>
        </p:spPr>
        <p:txBody>
          <a:bodyPr wrap="square" rtlCol="0">
            <a:spAutoFit/>
          </a:bodyPr>
          <a:lstStyle/>
          <a:p>
            <a:pPr algn="ctr"/>
            <a:r>
              <a:rPr lang="en-US" sz="1400" b="1" dirty="0" smtClean="0">
                <a:solidFill>
                  <a:schemeClr val="accent4"/>
                </a:solidFill>
              </a:rPr>
              <a:t>INFOGRAPHIC REPORTS </a:t>
            </a:r>
            <a:endParaRPr lang="en-US" sz="1400" b="1" dirty="0">
              <a:solidFill>
                <a:schemeClr val="accent4"/>
              </a:solidFill>
            </a:endParaRPr>
          </a:p>
        </p:txBody>
      </p:sp>
      <p:sp>
        <p:nvSpPr>
          <p:cNvPr id="36" name="TextBox 35"/>
          <p:cNvSpPr txBox="1"/>
          <p:nvPr/>
        </p:nvSpPr>
        <p:spPr>
          <a:xfrm>
            <a:off x="2943146" y="6205040"/>
            <a:ext cx="6070684" cy="507831"/>
          </a:xfrm>
          <a:prstGeom prst="rect">
            <a:avLst/>
          </a:prstGeom>
          <a:noFill/>
        </p:spPr>
        <p:txBody>
          <a:bodyPr wrap="square" rtlCol="0">
            <a:spAutoFit/>
          </a:bodyPr>
          <a:lstStyle/>
          <a:p>
            <a:pPr algn="ctr"/>
            <a:r>
              <a:rPr lang="en-US" sz="900" dirty="0" smtClean="0">
                <a:solidFill>
                  <a:schemeClr val="bg1"/>
                </a:solidFill>
                <a:latin typeface="Rockwell" charset="0"/>
                <a:ea typeface="Rockwell" charset="0"/>
                <a:cs typeface="Rockwell" charset="0"/>
              </a:rPr>
              <a:t>Above are the </a:t>
            </a:r>
            <a:r>
              <a:rPr lang="en-US" sz="900" dirty="0">
                <a:solidFill>
                  <a:schemeClr val="bg1"/>
                </a:solidFill>
                <a:latin typeface="Rockwell" charset="0"/>
                <a:ea typeface="Rockwell" charset="0"/>
                <a:cs typeface="Rockwell" charset="0"/>
              </a:rPr>
              <a:t>infographic reports generated for the most popular topics of discussion. Each of these reports contain a chart depicting the popularity of the topics over the years. It also </a:t>
            </a:r>
            <a:r>
              <a:rPr lang="en-US" sz="900" dirty="0" smtClean="0">
                <a:solidFill>
                  <a:schemeClr val="bg1"/>
                </a:solidFill>
                <a:latin typeface="Rockwell" charset="0"/>
                <a:ea typeface="Rockwell" charset="0"/>
                <a:cs typeface="Rockwell" charset="0"/>
              </a:rPr>
              <a:t>contains a </a:t>
            </a:r>
            <a:r>
              <a:rPr lang="en-US" sz="900" dirty="0">
                <a:solidFill>
                  <a:schemeClr val="bg1"/>
                </a:solidFill>
                <a:latin typeface="Rockwell" charset="0"/>
                <a:ea typeface="Rockwell" charset="0"/>
                <a:cs typeface="Rockwell" charset="0"/>
              </a:rPr>
              <a:t>word cloud of all the answers related to that topic. Based on this information few facts and conclusions have been </a:t>
            </a:r>
            <a:r>
              <a:rPr lang="en-US" sz="900" dirty="0" smtClean="0">
                <a:solidFill>
                  <a:schemeClr val="bg1"/>
                </a:solidFill>
                <a:latin typeface="Rockwell" charset="0"/>
                <a:ea typeface="Rockwell" charset="0"/>
                <a:cs typeface="Rockwell" charset="0"/>
              </a:rPr>
              <a:t>stated.</a:t>
            </a:r>
            <a:endParaRPr lang="en-US" sz="900" dirty="0">
              <a:solidFill>
                <a:schemeClr val="bg1"/>
              </a:solidFill>
              <a:latin typeface="Rockwell" charset="0"/>
              <a:ea typeface="Rockwell" charset="0"/>
              <a:cs typeface="Rockwell" charset="0"/>
            </a:endParaRPr>
          </a:p>
        </p:txBody>
      </p:sp>
      <p:sp>
        <p:nvSpPr>
          <p:cNvPr id="42" name="TextBox 41"/>
          <p:cNvSpPr txBox="1"/>
          <p:nvPr/>
        </p:nvSpPr>
        <p:spPr>
          <a:xfrm>
            <a:off x="1750947" y="4554614"/>
            <a:ext cx="895860" cy="1569660"/>
          </a:xfrm>
          <a:prstGeom prst="rect">
            <a:avLst/>
          </a:prstGeom>
          <a:noFill/>
        </p:spPr>
        <p:txBody>
          <a:bodyPr wrap="square" rtlCol="0">
            <a:spAutoFit/>
          </a:bodyPr>
          <a:lstStyle/>
          <a:p>
            <a:r>
              <a:rPr lang="en-US" sz="800" dirty="0">
                <a:solidFill>
                  <a:schemeClr val="bg1"/>
                </a:solidFill>
                <a:latin typeface="Rockwell" charset="0"/>
                <a:ea typeface="Rockwell" charset="0"/>
                <a:cs typeface="Rockwell" charset="0"/>
              </a:rPr>
              <a:t>The </a:t>
            </a:r>
            <a:r>
              <a:rPr lang="en-US" sz="800" dirty="0" smtClean="0">
                <a:solidFill>
                  <a:schemeClr val="bg1"/>
                </a:solidFill>
                <a:latin typeface="Rockwell" charset="0"/>
                <a:ea typeface="Rockwell" charset="0"/>
                <a:cs typeface="Rockwell" charset="0"/>
              </a:rPr>
              <a:t>given chart </a:t>
            </a:r>
            <a:r>
              <a:rPr lang="en-US" sz="800" dirty="0">
                <a:solidFill>
                  <a:schemeClr val="bg1"/>
                </a:solidFill>
                <a:latin typeface="Rockwell" charset="0"/>
                <a:ea typeface="Rockwell" charset="0"/>
                <a:cs typeface="Rockwell" charset="0"/>
              </a:rPr>
              <a:t>represents the relevance of the question to it's topic. We have scaled the value from 0(not at all related) to 1(very much related</a:t>
            </a:r>
            <a:r>
              <a:rPr lang="en-US" sz="800" dirty="0" smtClean="0">
                <a:solidFill>
                  <a:schemeClr val="bg1"/>
                </a:solidFill>
                <a:latin typeface="Rockwell" charset="0"/>
                <a:ea typeface="Rockwell" charset="0"/>
                <a:cs typeface="Rockwell" charset="0"/>
              </a:rPr>
              <a:t>).</a:t>
            </a:r>
            <a:endParaRPr lang="en-US" sz="800" dirty="0">
              <a:solidFill>
                <a:schemeClr val="bg1"/>
              </a:solidFill>
              <a:latin typeface="Rockwell" charset="0"/>
              <a:ea typeface="Rockwell" charset="0"/>
              <a:cs typeface="Rockwell" charset="0"/>
            </a:endParaRPr>
          </a:p>
        </p:txBody>
      </p:sp>
      <p:sp>
        <p:nvSpPr>
          <p:cNvPr id="43" name="TextBox 42"/>
          <p:cNvSpPr txBox="1"/>
          <p:nvPr/>
        </p:nvSpPr>
        <p:spPr>
          <a:xfrm>
            <a:off x="85788" y="6051885"/>
            <a:ext cx="2423062" cy="707886"/>
          </a:xfrm>
          <a:prstGeom prst="rect">
            <a:avLst/>
          </a:prstGeom>
          <a:noFill/>
        </p:spPr>
        <p:txBody>
          <a:bodyPr wrap="square" rtlCol="0">
            <a:spAutoFit/>
          </a:bodyPr>
          <a:lstStyle/>
          <a:p>
            <a:r>
              <a:rPr lang="en-US" sz="800" dirty="0">
                <a:solidFill>
                  <a:schemeClr val="bg1"/>
                </a:solidFill>
                <a:latin typeface="Rockwell" charset="0"/>
                <a:ea typeface="Rockwell" charset="0"/>
                <a:cs typeface="Rockwell" charset="0"/>
              </a:rPr>
              <a:t>The  </a:t>
            </a:r>
            <a:r>
              <a:rPr lang="en-US" sz="800" dirty="0" smtClean="0">
                <a:solidFill>
                  <a:schemeClr val="bg1"/>
                </a:solidFill>
                <a:latin typeface="Rockwell" charset="0"/>
                <a:ea typeface="Rockwell" charset="0"/>
                <a:cs typeface="Rockwell" charset="0"/>
              </a:rPr>
              <a:t>length of </a:t>
            </a:r>
            <a:r>
              <a:rPr lang="en-US" sz="800" dirty="0">
                <a:solidFill>
                  <a:schemeClr val="bg1"/>
                </a:solidFill>
                <a:latin typeface="Rockwell" charset="0"/>
                <a:ea typeface="Rockwell" charset="0"/>
                <a:cs typeface="Rockwell" charset="0"/>
              </a:rPr>
              <a:t>the individual bar represents the measure of coherence with its topic and the intensity of the color represents the </a:t>
            </a:r>
            <a:r>
              <a:rPr lang="en-US" sz="800" dirty="0" smtClean="0">
                <a:solidFill>
                  <a:schemeClr val="bg1"/>
                </a:solidFill>
                <a:latin typeface="Rockwell" charset="0"/>
                <a:ea typeface="Rockwell" charset="0"/>
                <a:cs typeface="Rockwell" charset="0"/>
              </a:rPr>
              <a:t>popularity of the question.</a:t>
            </a:r>
            <a:endParaRPr lang="en-US" sz="800" dirty="0">
              <a:solidFill>
                <a:schemeClr val="bg1"/>
              </a:solidFill>
              <a:latin typeface="Rockwell" charset="0"/>
              <a:ea typeface="Rockwell" charset="0"/>
              <a:cs typeface="Rockwell" charset="0"/>
            </a:endParaRPr>
          </a:p>
          <a:p>
            <a:endParaRPr lang="en-US" sz="800" dirty="0">
              <a:latin typeface="Rockwell" charset="0"/>
              <a:ea typeface="Rockwell" charset="0"/>
              <a:cs typeface="Rockwell" charset="0"/>
            </a:endParaRPr>
          </a:p>
        </p:txBody>
      </p:sp>
      <p:sp>
        <p:nvSpPr>
          <p:cNvPr id="44" name="TextBox 43"/>
          <p:cNvSpPr txBox="1"/>
          <p:nvPr/>
        </p:nvSpPr>
        <p:spPr>
          <a:xfrm>
            <a:off x="1753627" y="1762874"/>
            <a:ext cx="986098" cy="1692771"/>
          </a:xfrm>
          <a:prstGeom prst="rect">
            <a:avLst/>
          </a:prstGeom>
          <a:noFill/>
        </p:spPr>
        <p:txBody>
          <a:bodyPr wrap="square" rtlCol="0">
            <a:spAutoFit/>
          </a:bodyPr>
          <a:lstStyle/>
          <a:p>
            <a:endParaRPr lang="en-US" sz="800" dirty="0" smtClean="0">
              <a:solidFill>
                <a:schemeClr val="bg1"/>
              </a:solidFill>
              <a:latin typeface="Rockwell" charset="0"/>
              <a:ea typeface="Rockwell" charset="0"/>
              <a:cs typeface="Rockwell" charset="0"/>
            </a:endParaRPr>
          </a:p>
          <a:p>
            <a:endParaRPr lang="en-US" sz="800" dirty="0">
              <a:solidFill>
                <a:schemeClr val="bg1"/>
              </a:solidFill>
              <a:latin typeface="Rockwell" charset="0"/>
              <a:ea typeface="Rockwell" charset="0"/>
              <a:cs typeface="Rockwell" charset="0"/>
            </a:endParaRPr>
          </a:p>
          <a:p>
            <a:r>
              <a:rPr lang="en-US" sz="800" dirty="0" smtClean="0">
                <a:solidFill>
                  <a:schemeClr val="bg1"/>
                </a:solidFill>
                <a:latin typeface="Rockwell" charset="0"/>
                <a:ea typeface="Rockwell" charset="0"/>
                <a:cs typeface="Rockwell" charset="0"/>
              </a:rPr>
              <a:t>This </a:t>
            </a:r>
            <a:r>
              <a:rPr lang="en-US" sz="800" dirty="0">
                <a:solidFill>
                  <a:schemeClr val="bg1"/>
                </a:solidFill>
                <a:latin typeface="Rockwell" charset="0"/>
                <a:ea typeface="Rockwell" charset="0"/>
                <a:cs typeface="Rockwell" charset="0"/>
              </a:rPr>
              <a:t>visualization maps the eight generalized topics and its associated users. It mainly depicts how much a person knows about the topics he/she has addressed. </a:t>
            </a:r>
          </a:p>
        </p:txBody>
      </p:sp>
      <p:sp>
        <p:nvSpPr>
          <p:cNvPr id="46" name="TextBox 45"/>
          <p:cNvSpPr txBox="1"/>
          <p:nvPr/>
        </p:nvSpPr>
        <p:spPr>
          <a:xfrm>
            <a:off x="76706" y="3415536"/>
            <a:ext cx="2631351" cy="846386"/>
          </a:xfrm>
          <a:prstGeom prst="rect">
            <a:avLst/>
          </a:prstGeom>
          <a:noFill/>
        </p:spPr>
        <p:txBody>
          <a:bodyPr wrap="square" rtlCol="0">
            <a:spAutoFit/>
          </a:bodyPr>
          <a:lstStyle/>
          <a:p>
            <a:r>
              <a:rPr lang="en-US" sz="800" dirty="0">
                <a:solidFill>
                  <a:schemeClr val="bg1"/>
                </a:solidFill>
                <a:latin typeface="Rockwell" charset="0"/>
                <a:ea typeface="Rockwell" charset="0"/>
                <a:cs typeface="Rockwell" charset="0"/>
              </a:rPr>
              <a:t>Clicking on each of the topics gives a percentage mapping to it's proficient users. </a:t>
            </a:r>
            <a:r>
              <a:rPr lang="en-US" sz="800" dirty="0" smtClean="0">
                <a:solidFill>
                  <a:schemeClr val="bg1"/>
                </a:solidFill>
                <a:latin typeface="Rockwell" charset="0"/>
                <a:ea typeface="Rockwell" charset="0"/>
                <a:cs typeface="Rockwell" charset="0"/>
              </a:rPr>
              <a:t>This percentage is </a:t>
            </a:r>
            <a:r>
              <a:rPr lang="en-US" sz="800" dirty="0">
                <a:solidFill>
                  <a:schemeClr val="bg1"/>
                </a:solidFill>
                <a:latin typeface="Rockwell" charset="0"/>
                <a:ea typeface="Rockwell" charset="0"/>
                <a:cs typeface="Rockwell" charset="0"/>
              </a:rPr>
              <a:t>obtained depending on the number of helpful votes</a:t>
            </a:r>
            <a:r>
              <a:rPr lang="en-US" sz="800" dirty="0" smtClean="0">
                <a:solidFill>
                  <a:schemeClr val="bg1"/>
                </a:solidFill>
                <a:latin typeface="Rockwell" charset="0"/>
                <a:ea typeface="Rockwell" charset="0"/>
                <a:cs typeface="Rockwell" charset="0"/>
              </a:rPr>
              <a:t>. Clicking </a:t>
            </a:r>
            <a:r>
              <a:rPr lang="en-US" sz="800" dirty="0">
                <a:solidFill>
                  <a:schemeClr val="bg1"/>
                </a:solidFill>
                <a:latin typeface="Rockwell" charset="0"/>
                <a:ea typeface="Rockwell" charset="0"/>
                <a:cs typeface="Rockwell" charset="0"/>
              </a:rPr>
              <a:t>on the user gives a percentage mapping of how much he/she is proficient among the selected topics.</a:t>
            </a:r>
          </a:p>
        </p:txBody>
      </p:sp>
      <p:sp>
        <p:nvSpPr>
          <p:cNvPr id="50" name="TextBox 49"/>
          <p:cNvSpPr txBox="1"/>
          <p:nvPr/>
        </p:nvSpPr>
        <p:spPr>
          <a:xfrm>
            <a:off x="258909" y="1588842"/>
            <a:ext cx="1656800" cy="307777"/>
          </a:xfrm>
          <a:prstGeom prst="rect">
            <a:avLst/>
          </a:prstGeom>
          <a:noFill/>
        </p:spPr>
        <p:txBody>
          <a:bodyPr wrap="none" rtlCol="0">
            <a:spAutoFit/>
          </a:bodyPr>
          <a:lstStyle/>
          <a:p>
            <a:r>
              <a:rPr lang="en-US" sz="1400" b="1" u="sng" dirty="0" smtClean="0">
                <a:solidFill>
                  <a:schemeClr val="bg2">
                    <a:lumMod val="90000"/>
                  </a:schemeClr>
                </a:solidFill>
              </a:rPr>
              <a:t>Topic User Mapping</a:t>
            </a:r>
            <a:endParaRPr lang="en-US" sz="1400" b="1" u="sng" dirty="0">
              <a:solidFill>
                <a:schemeClr val="bg2">
                  <a:lumMod val="90000"/>
                </a:schemeClr>
              </a:solidFill>
            </a:endParaRPr>
          </a:p>
        </p:txBody>
      </p:sp>
      <p:cxnSp>
        <p:nvCxnSpPr>
          <p:cNvPr id="52" name="Straight Connector 51"/>
          <p:cNvCxnSpPr/>
          <p:nvPr/>
        </p:nvCxnSpPr>
        <p:spPr>
          <a:xfrm>
            <a:off x="-2" y="1328033"/>
            <a:ext cx="12192002" cy="18356"/>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40233" y="4131555"/>
            <a:ext cx="2276235" cy="307777"/>
          </a:xfrm>
          <a:prstGeom prst="rect">
            <a:avLst/>
          </a:prstGeom>
          <a:noFill/>
        </p:spPr>
        <p:txBody>
          <a:bodyPr wrap="square" rtlCol="0">
            <a:spAutoFit/>
          </a:bodyPr>
          <a:lstStyle/>
          <a:p>
            <a:r>
              <a:rPr lang="en-US" sz="1400" b="1" u="sng" dirty="0">
                <a:solidFill>
                  <a:schemeClr val="bg2">
                    <a:lumMod val="90000"/>
                  </a:schemeClr>
                </a:solidFill>
              </a:rPr>
              <a:t>Topic </a:t>
            </a:r>
            <a:r>
              <a:rPr lang="en-US" sz="1400" b="1" u="sng" dirty="0" smtClean="0">
                <a:solidFill>
                  <a:schemeClr val="bg2">
                    <a:lumMod val="90000"/>
                  </a:schemeClr>
                </a:solidFill>
              </a:rPr>
              <a:t>Question Relevance</a:t>
            </a:r>
            <a:endParaRPr lang="en-US" sz="1400" b="1" u="sng" dirty="0">
              <a:solidFill>
                <a:schemeClr val="bg2">
                  <a:lumMod val="90000"/>
                </a:schemeClr>
              </a:solidFill>
            </a:endParaRPr>
          </a:p>
        </p:txBody>
      </p:sp>
    </p:spTree>
    <p:extLst>
      <p:ext uri="{BB962C8B-B14F-4D97-AF65-F5344CB8AC3E}">
        <p14:creationId xmlns:p14="http://schemas.microsoft.com/office/powerpoint/2010/main" val="1686672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2784</TotalTime>
  <Words>326</Words>
  <Application>Microsoft Macintosh PowerPoint</Application>
  <PresentationFormat>Widescreen</PresentationFormat>
  <Paragraphs>23</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Abadi MT Condensed Extra Bold</vt:lpstr>
      <vt:lpstr>Calibri</vt:lpstr>
      <vt:lpstr>Calibri Light</vt:lpstr>
      <vt:lpstr>Rockwell</vt:lpstr>
      <vt:lpstr>Arial</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43</cp:revision>
  <dcterms:created xsi:type="dcterms:W3CDTF">2016-11-28T00:33:05Z</dcterms:created>
  <dcterms:modified xsi:type="dcterms:W3CDTF">2016-11-30T02:43:39Z</dcterms:modified>
</cp:coreProperties>
</file>